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6EB9"/>
    <a:srgbClr val="55B432"/>
    <a:srgbClr val="874BA0"/>
    <a:srgbClr val="66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2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1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77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68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9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8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0D04-6F87-42DB-9DE4-1545A48E200B}" type="datetimeFigureOut">
              <a:rPr lang="ru-RU" smtClean="0"/>
              <a:t>23.04.19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0A62-291E-42BE-8880-7ABD41986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42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ФЕДЕРАЛЬНОЕ ГОСУДАРСТВЕННОЕ БЮДЖЕТНОЕ ОБРАЗОВАТЕЛЬНОЕ </a:t>
            </a:r>
            <a:r>
              <a:rPr lang="ru-RU" sz="1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УЧРЕЖДЕНИЕ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196" y="4795667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6250" lvl="0" algn="ctr" defTabSz="914400" eaLnBrk="0" fontAlgn="base" hangingPunct="0"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ПРАВИЛА ПРИЁМА 2019</a:t>
            </a:r>
            <a:endParaRPr lang="ru-RU" altLang="ru-RU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5" y="1561273"/>
            <a:ext cx="7995421" cy="228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" b="35455"/>
          <a:stretch/>
        </p:blipFill>
        <p:spPr bwMode="auto">
          <a:xfrm>
            <a:off x="269732" y="1418776"/>
            <a:ext cx="3533775" cy="411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ДОРОГИЕ АБИТУРИЕНТЫ!</a:t>
            </a:r>
            <a:endParaRPr lang="ru-RU" sz="1600" b="1" spc="3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 descr="image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03"/>
          <a:stretch/>
        </p:blipFill>
        <p:spPr bwMode="auto">
          <a:xfrm>
            <a:off x="4148076" y="1418776"/>
            <a:ext cx="4995924" cy="327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34605" y="4949664"/>
            <a:ext cx="4222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Свидетельство о государственной аккредитации: № 2793 от 19.03.2018 г. Срок действия свидетельства до 19.03.2024 </a:t>
            </a:r>
            <a:r>
              <a:rPr lang="ru-RU" sz="1200" spc="-3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Лицензия: </a:t>
            </a:r>
            <a:r>
              <a:rPr lang="ru-RU" sz="1200" spc="-3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2398 от 22.09.2016 г. (Бессрочная)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 НЕПРЕРЫВНОГО ОБРАЗОВАНИЯ</a:t>
            </a:r>
            <a:endParaRPr lang="ru-RU" sz="1600" b="1" spc="3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952049"/>
            <a:ext cx="4929446" cy="449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курсы подготовки к </a:t>
            </a:r>
            <a:r>
              <a:rPr lang="ru-RU" alt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ЕГЭ </a:t>
            </a:r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класс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lang="ru-RU" altLang="ru-RU" sz="15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курсы </a:t>
            </a:r>
            <a:r>
              <a:rPr lang="ru-RU" altLang="ru-RU" sz="15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подготовки к ОГЭ </a:t>
            </a:r>
            <a:r>
              <a:rPr lang="ru-RU" alt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компьютерные курсы 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7-10 класс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marR="92075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курсы черчения и инженерной</a:t>
            </a:r>
            <a:r>
              <a:rPr kumimoji="0" lang="ru-RU" altLang="ru-RU" sz="15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графики 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10</a:t>
            </a: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школа робототехники 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7 класса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школа бизнес-информатики</a:t>
            </a:r>
            <a:b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 изучением иностранного языка) </a:t>
            </a: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7 класса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курсы иностранных языков</a:t>
            </a:r>
            <a:endParaRPr kumimoji="0" lang="ru-RU" alt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000" indent="-180000" defTabSz="914400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Tahoma" panose="020B0604030504040204" pitchFamily="34" charset="0"/>
              <a:buChar char="•"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автошкола «</a:t>
            </a:r>
            <a:r>
              <a:rPr kumimoji="0" lang="ru-RU" altLang="ru-RU" sz="15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Политех</a:t>
            </a:r>
            <a:r>
              <a:rPr lang="ru-RU" alt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5" name="Picture 3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284755"/>
            <a:ext cx="318135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570088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6250" lvl="0" algn="ctr" defTabSz="914400" eaLnBrk="0" fontAlgn="base" hangingPunct="0"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ПОДГОТОВИМ К ПОСТУПЛЕНИЮ ПРАВИЛЬНО!</a:t>
            </a:r>
            <a:endParaRPr lang="ru-RU" altLang="ru-RU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 ПОДГОТОВКИ</a:t>
            </a:r>
            <a:endParaRPr lang="ru-RU" sz="1600" b="1" spc="3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16217"/>
              </p:ext>
            </p:extLst>
          </p:nvPr>
        </p:nvGraphicFramePr>
        <p:xfrm>
          <a:off x="315884" y="673072"/>
          <a:ext cx="8512233" cy="572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0036">
                  <a:extLst>
                    <a:ext uri="{9D8B030D-6E8A-4147-A177-3AD203B41FA5}">
                      <a16:colId xmlns:a16="http://schemas.microsoft.com/office/drawing/2014/main" val="3632842050"/>
                    </a:ext>
                  </a:extLst>
                </a:gridCol>
                <a:gridCol w="3492197">
                  <a:extLst>
                    <a:ext uri="{9D8B030D-6E8A-4147-A177-3AD203B41FA5}">
                      <a16:colId xmlns:a16="http://schemas.microsoft.com/office/drawing/2014/main" val="2807040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Направления подготовки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Вступительные испытания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43196"/>
                  </a:ext>
                </a:extLst>
              </a:tr>
              <a:tr h="517396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Экономика</a:t>
                      </a:r>
                      <a:b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b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экономика предприятий и организаций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Русский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язык; Обществознание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704321"/>
                  </a:ext>
                </a:extLst>
              </a:tr>
              <a:tr h="513592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Менеджмент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менеджмент организации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Русский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язык; Обществознание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0934414"/>
                  </a:ext>
                </a:extLst>
              </a:tr>
              <a:tr h="513592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Государственное и муниципальное управление 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-Государственное и муниципальное управление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Русский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язык; Обществознание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054928"/>
                  </a:ext>
                </a:extLst>
              </a:tr>
              <a:tr h="513592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Юриспруденция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-Юриспруденция-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Обществознание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Русский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язык; История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771682"/>
                  </a:ext>
                </a:extLst>
              </a:tr>
              <a:tr h="513592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Энергетическое Машиностроение профиль: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двигатели внутреннего сгорания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Физика; Русский язык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1860099"/>
                  </a:ext>
                </a:extLst>
              </a:tr>
              <a:tr h="513592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Конструкторско-технологическое обеспечение машиностроитель­ных производств 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технология машиностроения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Физика; Русский язык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49191"/>
                  </a:ext>
                </a:extLst>
              </a:tr>
              <a:tr h="85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Управление в технических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системах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управление и информатика в технических системах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ИКТ; Русский язык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397788"/>
                  </a:ext>
                </a:extLst>
              </a:tr>
              <a:tr h="85598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 и вычислительная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техника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программное обеспечение вычислительной техники и автоматизированных систем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 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ИКТ; Русский язык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586777"/>
                  </a:ext>
                </a:extLst>
              </a:tr>
              <a:tr h="517396">
                <a:tc>
                  <a:txBody>
                    <a:bodyPr/>
                    <a:lstStyle/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профиль:</a:t>
                      </a:r>
                      <a:endParaRPr lang="ru-RU" sz="1000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81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промышленное и гражданское строительство</a:t>
                      </a:r>
                      <a:endParaRPr lang="ru-RU" sz="1000" b="1" i="1" spc="-5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Математика (профильный</a:t>
                      </a: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);</a:t>
                      </a:r>
                      <a:endParaRPr lang="ru-RU" sz="1000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spc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Физика; Русский язык</a:t>
                      </a:r>
                      <a:endParaRPr lang="ru-RU" sz="1000" b="1" i="1" spc="-5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16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1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ПРИЁМ 2019</a:t>
            </a:r>
            <a:endParaRPr lang="ru-RU" sz="1600" b="1" spc="3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5122" name="Picture 2" descr="imag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930" y="1283836"/>
            <a:ext cx="4318905" cy="248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1193" y="1092787"/>
            <a:ext cx="5062451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Диплом Московского университета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федерального подчинения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обучения: очная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очно-заочная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юджетные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места и целевой набор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рехсторонние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договоры с ведущими предприятиями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Отсрочка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армии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Стипендии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Президента и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правительства,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именные стипендии предприятий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Студенческое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общежитие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интересная студенческая жизнь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Автошкола «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Политех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Производственная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практика и трудоустройство на ведущих предприятиях России</a:t>
            </a:r>
          </a:p>
        </p:txBody>
      </p:sp>
    </p:spTree>
    <p:extLst>
      <p:ext uri="{BB962C8B-B14F-4D97-AF65-F5344CB8AC3E}">
        <p14:creationId xmlns:p14="http://schemas.microsoft.com/office/powerpoint/2010/main" val="39202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12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СВЕДЕНИЯ ОБ ИНСТИТУТЕ</a:t>
            </a:r>
            <a:endParaRPr lang="ru-RU" sz="1600" b="1" spc="35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  <a:solidFill>
            <a:srgbClr val="4B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polytech-kolomna.ru</a:t>
            </a:r>
            <a:endParaRPr lang="ru-RU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49758"/>
              </p:ext>
            </p:extLst>
          </p:nvPr>
        </p:nvGraphicFramePr>
        <p:xfrm>
          <a:off x="4264426" y="899085"/>
          <a:ext cx="4613568" cy="5311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4970">
                  <a:extLst>
                    <a:ext uri="{9D8B030D-6E8A-4147-A177-3AD203B41FA5}">
                      <a16:colId xmlns:a16="http://schemas.microsoft.com/office/drawing/2014/main" val="2521567003"/>
                    </a:ext>
                  </a:extLst>
                </a:gridCol>
                <a:gridCol w="1238598">
                  <a:extLst>
                    <a:ext uri="{9D8B030D-6E8A-4147-A177-3AD203B41FA5}">
                      <a16:colId xmlns:a16="http://schemas.microsoft.com/office/drawing/2014/main" val="3668970626"/>
                    </a:ext>
                  </a:extLst>
                </a:gridCol>
              </a:tblGrid>
              <a:tr h="5311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Перечень </a:t>
                      </a: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аккредитованных</a:t>
                      </a:r>
                      <a: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en-US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0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направлений </a:t>
                      </a:r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подготовки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Шифр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467692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Экономика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38.03.01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843521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Менеджмент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38.03.02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188987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Государственное и муниципальное управление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38.03.04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646507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Юриспруденция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40.03.01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73496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Энергетическое Машиностроение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13.03.03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771254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Конструкторско-технологическое обеспечение машиностроительных производств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15.03.05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633673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Управление в технических системах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27.03.04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4694568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Информатика и вычислительная техника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09.03.01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950857"/>
                  </a:ext>
                </a:extLst>
              </a:tr>
              <a:tr h="531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lang="ru-RU" sz="1000" b="0" i="0" u="none" strike="noStrike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08.03.01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44179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1069" y="899085"/>
            <a:ext cx="402335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1400" dirty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Лицензия № </a:t>
            </a: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2398</a:t>
            </a:r>
            <a:r>
              <a:rPr lang="en-US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400" dirty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22.09.2016 — </a:t>
            </a: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бессрочно</a:t>
            </a:r>
            <a:endParaRPr lang="en-US" sz="1400" dirty="0" smtClean="0">
              <a:solidFill>
                <a:srgbClr val="4B6EB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Свидетельство </a:t>
            </a:r>
            <a:r>
              <a:rPr lang="ru-RU" sz="1400" dirty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государственной аккредитации № </a:t>
            </a: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2793</a:t>
            </a:r>
            <a:r>
              <a:rPr lang="en-US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400" dirty="0">
                <a:solidFill>
                  <a:srgbClr val="4B6EB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19.03.2018 — до 19.03 2024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1069" y="2886928"/>
            <a:ext cx="402335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НАШ АДРЕС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140402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Коломна,</a:t>
            </a:r>
            <a:b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Октябрьской революции, д.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408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 для справок: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8 496 615-16-47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 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приемной </a:t>
            </a: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комиссии:</a:t>
            </a: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8 800 200-16-72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звонок бесплатный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-MAIL: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polytech-kolomna@mail.ru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pk@polytech-Kolomna.ru</a:t>
            </a:r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8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344</Words>
  <Application>Microsoft Office PowerPoint</Application>
  <PresentationFormat>Экран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Коломенский Политех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Прием-2019 презентация</dc:title>
  <dc:creator>Лобанов А. А.</dc:creator>
  <cp:lastModifiedBy>Лобанов А. А.</cp:lastModifiedBy>
  <cp:revision>27</cp:revision>
  <dcterms:created xsi:type="dcterms:W3CDTF">2019-04-23T12:23:44Z</dcterms:created>
  <dcterms:modified xsi:type="dcterms:W3CDTF">2019-04-23T13:54:36Z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